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72" r:id="rId4"/>
    <p:sldId id="276" r:id="rId5"/>
    <p:sldId id="273" r:id="rId6"/>
    <p:sldId id="282" r:id="rId7"/>
    <p:sldId id="281" r:id="rId8"/>
    <p:sldId id="263" r:id="rId9"/>
    <p:sldId id="280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43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4003-B3CF-8D4E-83E5-59F1FC484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2C927-2977-964B-8FED-9689DC611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1BCE7-E408-0743-ACB3-40A2D349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DA436-69C5-734E-84A6-872577E6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621F-CCB1-8440-9884-E38D8A97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F463-FB76-2B45-9FDB-AEC733AF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FF26C-4BB3-D740-AD4F-4DAA9A0E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7F1F4-4C6E-8042-B58F-13E1EF4F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6F4C-33ED-C441-982B-7D63BA97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9129-417E-2341-812A-CAB9A8EF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E254B-8B40-4941-84C7-D8C92071E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43BBF-7F26-3F48-91F4-E1FAC3789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56FD-45C5-3349-87EB-F7F7382F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7A397-5944-6340-BE29-5A426105C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06E4C-4253-A74D-9E2A-6737BE7F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505373" y="3446750"/>
            <a:ext cx="5080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2BD8"/>
              </a:buClr>
              <a:buSzPts val="4300"/>
              <a:buFont typeface="Helvetica Neue"/>
              <a:buNone/>
              <a:defRPr sz="3700" b="0" i="0" u="none" strike="noStrike" cap="none">
                <a:solidFill>
                  <a:srgbClr val="4A2B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505375" y="4274650"/>
            <a:ext cx="50805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E7CC3"/>
              </a:buClr>
              <a:buSzPts val="3500"/>
              <a:buFont typeface="Arial"/>
              <a:buNone/>
              <a:defRPr sz="2400" b="0" i="0" u="none" strike="noStrike" cap="non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446CA9"/>
              </a:buClr>
              <a:buSzPts val="3100"/>
              <a:buFont typeface="Arial"/>
              <a:buNone/>
              <a:defRPr sz="29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-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4A2B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646175" y="-76225"/>
            <a:ext cx="12117600" cy="6858000"/>
          </a:xfrm>
          <a:prstGeom prst="diagStripe">
            <a:avLst>
              <a:gd name="adj" fmla="val 93122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700" y="507692"/>
            <a:ext cx="2609850" cy="24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13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97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443200" y="14604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Shape 44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649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 and foot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0" y="6356350"/>
            <a:ext cx="12192299" cy="50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47339" y="63700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7975" y="5905220"/>
            <a:ext cx="1004026" cy="9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20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6CF7-7318-434C-A3BC-E331C41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5DEB-FC34-4D4B-A9A5-D9F7E8BC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C204-CF8B-0547-9354-4A39C0B1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76B5-E36F-0543-890D-1E2861C5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CFAE-01E6-BF4D-865F-F7513798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DC99-AEF1-5F4D-B14F-4E9B4ED3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37D9-F695-7D47-AE76-8E9D19747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FC4E-089D-364B-BDF9-0761E933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5E338-2760-CE49-995E-F6CDB8DB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529B7-8739-6E4E-BCA9-F4976FFB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8A4F-4AD4-BF49-959D-DBF0219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BE017-9752-AB4A-94A4-6591E338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5046E-DBEB-9E41-BD4D-341E73B68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8D8A-FC22-E64A-B814-F6299094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D62E-6911-3643-B52B-79B350DB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CE001-30C0-C746-8192-5EA46FE8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9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EB4B-993D-2E40-9964-5E233978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09E8-9800-1D4B-9910-CBCBC8BA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318A0-23E5-874C-8CEC-4F5D95F4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3C507-4E9F-5046-B56E-660CC66C1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99C4A-8209-3246-A086-7B6E246E7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E70EE-72FE-8446-AE77-057D4DA0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71146-C3E0-F241-BE48-83B8F4E7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C6383-53C9-3C47-A564-79A72BA0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FC20-260C-6D42-9C25-7EF0A55B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284F7-1545-DF43-96C4-D166418C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C27A3-B955-0244-8F6E-62F380E3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370CF-A808-894C-A719-79476C28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778D8-E51B-3B45-98FB-ED0E1F47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939BC-FAE9-9F4E-A431-EB6CEE00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F31C-86EF-1F47-962B-18B1178D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F769-0959-9A42-9246-AC09C110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37E5-DB5F-C44A-932F-FB985DC4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D0DB4-9BC4-DC45-A77D-54B9F642C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040F-C460-2C4D-9898-89AB549B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534D-4635-DF41-9059-0CABBEA8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CC8A-771F-CC42-8CAA-52EB9E3F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78A-70C3-2844-AB95-9043D2C7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D6AA0-DA49-0D4C-9F88-3D58BEA51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F6D23-A593-164D-A1BE-F71D94F87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6B31D-907F-D54F-92E3-1A11E731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72624-11DE-124F-9285-A34B7EB8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C0DAE-C7DC-9C4D-9161-E89D7F51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72F51-2889-7E49-A260-1072E00A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23A7C-6F73-E149-8EDA-4E9753AE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CDC12-1DD6-C146-9766-85A916C10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38F6-8AC7-C745-A412-1D5CBAF3D8B9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16D-2668-AE42-8E16-96C7AF5CF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B1E2-D873-3145-9098-237866B60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CF4D-CAE2-FB45-8FBB-B0CD4977C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" y="0"/>
            <a:ext cx="12192300" cy="1218000"/>
          </a:xfrm>
          <a:prstGeom prst="rect">
            <a:avLst/>
          </a:prstGeom>
          <a:solidFill>
            <a:srgbClr val="4A2BD8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1218121"/>
            <a:ext cx="12192300" cy="38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3196" y="2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63207" y="1460425"/>
            <a:ext cx="11684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50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1553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harbor-users@googlegroups.com" TargetMode="External"/><Relationship Id="rId4" Type="http://schemas.openxmlformats.org/officeDocument/2006/relationships/hyperlink" Target="https://twitter.com/project_harbo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ccna18.sched.com/event/GrYh/fly-your-containerized-environments-by-joint-work-of-harbor-and-dragonfly-jia-zou-vmware-allen-sun-alibaba?iframe=no&amp;w=100%25&amp;sidebar=yes&amp;bg=no" TargetMode="External"/><Relationship Id="rId2" Type="http://schemas.openxmlformats.org/officeDocument/2006/relationships/hyperlink" Target="https://kccna18.sched.com/event/GrcE/intro-harbor-james-zabala-henry-zhang-vmware?iframe=no&amp;w=100%25&amp;sidebar=yes&amp;bg=no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kccna18.sched.com/event/Gre7/deep-dive-harbor-tan-jiang-jia-zou-vmware?iframe=no&amp;w=100%25&amp;sidebar=yes&amp;bg=no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community" TargetMode="External"/><Relationship Id="rId2" Type="http://schemas.openxmlformats.org/officeDocument/2006/relationships/hyperlink" Target="https://github.com/goharbor/community/blob/master/MEETING_SCHEDULE.md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goharbor/community/tree/master/conf-cal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939FB9-6C3F-4047-84AE-D10B6106FFC2}"/>
              </a:ext>
            </a:extLst>
          </p:cNvPr>
          <p:cNvSpPr/>
          <p:nvPr/>
        </p:nvSpPr>
        <p:spPr>
          <a:xfrm>
            <a:off x="138113" y="340600"/>
            <a:ext cx="11969804" cy="6117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ACA2D-C3F6-D84A-957C-F9DAC16F5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54"/>
          <a:stretch/>
        </p:blipFill>
        <p:spPr>
          <a:xfrm>
            <a:off x="7331511" y="1213379"/>
            <a:ext cx="2469714" cy="74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BB468-E56C-4D41-A873-622783AA5917}"/>
              </a:ext>
            </a:extLst>
          </p:cNvPr>
          <p:cNvSpPr txBox="1"/>
          <p:nvPr/>
        </p:nvSpPr>
        <p:spPr>
          <a:xfrm>
            <a:off x="5347745" y="2061154"/>
            <a:ext cx="602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Welcome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join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Harbor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Community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Conference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D043C-7570-DD4C-AE3D-D6219581722B}"/>
              </a:ext>
            </a:extLst>
          </p:cNvPr>
          <p:cNvSpPr txBox="1"/>
          <p:nvPr/>
        </p:nvSpPr>
        <p:spPr>
          <a:xfrm>
            <a:off x="5454767" y="3028629"/>
            <a:ext cx="6026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06:00-07:00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(PDT)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21:00-22:00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(Beijing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Time)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2018/11/28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Wednesday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5BEC1-AABD-3241-870D-E51DCF754D58}"/>
              </a:ext>
            </a:extLst>
          </p:cNvPr>
          <p:cNvSpPr/>
          <p:nvPr/>
        </p:nvSpPr>
        <p:spPr>
          <a:xfrm>
            <a:off x="5515147" y="4922502"/>
            <a:ext cx="6026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defRPr/>
            </a:pP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</a:t>
            </a:r>
            <a:r>
              <a:rPr lang="en-US" sz="1600" b="1" kern="1200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zoom.us</a:t>
            </a:r>
            <a:r>
              <a:rPr lang="en-US" sz="1600" b="1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/j/734959521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AB5BE-4E7C-6C43-9D7F-F6C2A8B7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65" y="263498"/>
            <a:ext cx="3492500" cy="952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7AA43C-92E6-B443-BC77-42D672934A0D}"/>
              </a:ext>
            </a:extLst>
          </p:cNvPr>
          <p:cNvSpPr/>
          <p:nvPr/>
        </p:nvSpPr>
        <p:spPr>
          <a:xfrm>
            <a:off x="5750916" y="5920282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@project_harbor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74E4E-A8DE-1C4D-8A8D-6F9DEDBA87A8}"/>
              </a:ext>
            </a:extLst>
          </p:cNvPr>
          <p:cNvSpPr/>
          <p:nvPr/>
        </p:nvSpPr>
        <p:spPr>
          <a:xfrm>
            <a:off x="7245554" y="5920281"/>
            <a:ext cx="2852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harbor-users@googlegroups.com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7391F-E1E9-7542-95BE-2B4F0A5A4E63}"/>
              </a:ext>
            </a:extLst>
          </p:cNvPr>
          <p:cNvSpPr/>
          <p:nvPr/>
        </p:nvSpPr>
        <p:spPr>
          <a:xfrm>
            <a:off x="7245554" y="6170585"/>
            <a:ext cx="2702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harbor-</a:t>
            </a:r>
            <a:r>
              <a:rPr lang="en-US" altLang="zh-CN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dev</a:t>
            </a:r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@googlegroups.com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2C125-E913-DC44-89FF-78E329812231}"/>
              </a:ext>
            </a:extLst>
          </p:cNvPr>
          <p:cNvSpPr/>
          <p:nvPr/>
        </p:nvSpPr>
        <p:spPr>
          <a:xfrm>
            <a:off x="10097617" y="5915369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</a:t>
            </a:r>
          </a:p>
          <a:p>
            <a:r>
              <a:rPr lang="en-US" sz="1400" u="sng" dirty="0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#harbor-dev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30D2E-3FBF-DB48-A9E0-D843EF6512D7}"/>
              </a:ext>
            </a:extLst>
          </p:cNvPr>
          <p:cNvSpPr txBox="1"/>
          <p:nvPr/>
        </p:nvSpPr>
        <p:spPr>
          <a:xfrm>
            <a:off x="6081134" y="5641785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2E7D3-9633-1D47-A663-D3E291104DC3}"/>
              </a:ext>
            </a:extLst>
          </p:cNvPr>
          <p:cNvSpPr txBox="1"/>
          <p:nvPr/>
        </p:nvSpPr>
        <p:spPr>
          <a:xfrm>
            <a:off x="8086704" y="564178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Maillist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D6E2C-D2BC-8844-88CC-69F656ABB616}"/>
              </a:ext>
            </a:extLst>
          </p:cNvPr>
          <p:cNvSpPr txBox="1"/>
          <p:nvPr/>
        </p:nvSpPr>
        <p:spPr>
          <a:xfrm>
            <a:off x="10024307" y="5641785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slack.cncf.io</a:t>
            </a:r>
            <a:r>
              <a:rPr lang="en-US" altLang="zh-CN" sz="1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Shape 58">
            <a:extLst>
              <a:ext uri="{FF2B5EF4-FFF2-40B4-BE49-F238E27FC236}">
                <a16:creationId xmlns:a16="http://schemas.microsoft.com/office/drawing/2014/main" id="{BBC9C613-20E9-0244-A286-5AF822812B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413" r="24964"/>
          <a:stretch/>
        </p:blipFill>
        <p:spPr>
          <a:xfrm>
            <a:off x="138113" y="340600"/>
            <a:ext cx="5377034" cy="6117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30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D5ED-E367-3648-9676-CCBE2137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86B8-487C-744C-ACE6-75084C874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related(15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</a:p>
          <a:p>
            <a:r>
              <a:rPr lang="en-US" altLang="zh-CN" dirty="0"/>
              <a:t>Demo:</a:t>
            </a:r>
            <a:r>
              <a:rPr lang="zh-CN" altLang="en-US" dirty="0"/>
              <a:t> </a:t>
            </a:r>
            <a:r>
              <a:rPr lang="en-HK" dirty="0"/>
              <a:t>Introduction &amp; Demo: Tencent Cloud Native Platform (</a:t>
            </a:r>
            <a:r>
              <a:rPr lang="en-HK" dirty="0" err="1"/>
              <a:t>TCNPlatform</a:t>
            </a:r>
            <a:r>
              <a:rPr lang="en-HK" dirty="0"/>
              <a:t>) (30 mins)</a:t>
            </a:r>
          </a:p>
          <a:p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(15</a:t>
            </a:r>
            <a:r>
              <a:rPr lang="zh-CN" altLang="en-US" dirty="0"/>
              <a:t> </a:t>
            </a:r>
            <a:r>
              <a:rPr lang="en-US" altLang="zh-CN" dirty="0"/>
              <a:t>mins)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CCAF8-B5FF-A14B-B238-5F650DB52D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2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70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8E38-0FBC-BF42-8A76-01BA5A0C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Development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DE58F-942E-D043-9231-9B7510F764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AF1035-5282-B047-B5F9-3CE8EEC9DFFF}"/>
              </a:ext>
            </a:extLst>
          </p:cNvPr>
          <p:cNvCxnSpPr/>
          <p:nvPr/>
        </p:nvCxnSpPr>
        <p:spPr>
          <a:xfrm>
            <a:off x="5980386" y="1366345"/>
            <a:ext cx="0" cy="500367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7FD070-35CD-0042-8078-88B890282F2F}"/>
              </a:ext>
            </a:extLst>
          </p:cNvPr>
          <p:cNvSpPr txBox="1">
            <a:spLocks/>
          </p:cNvSpPr>
          <p:nvPr/>
        </p:nvSpPr>
        <p:spPr>
          <a:xfrm>
            <a:off x="6137834" y="4528057"/>
            <a:ext cx="6011906" cy="156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08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0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V1.6.2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Released</a:t>
            </a:r>
          </a:p>
          <a:p>
            <a:pPr lvl="1">
              <a:buClr>
                <a:srgbClr val="000000"/>
              </a:buClr>
              <a:defRPr/>
            </a:pPr>
            <a:r>
              <a:rPr lang="en-HK" sz="2000" dirty="0"/>
              <a:t>Clair cannot scan S3 storage because it does not have the CA certificate that signed the S3 storage </a:t>
            </a:r>
            <a:r>
              <a:rPr lang="en-HK" sz="2000" dirty="0" err="1"/>
              <a:t>url</a:t>
            </a:r>
            <a:r>
              <a:rPr lang="en-HK" sz="2000" dirty="0"/>
              <a:t>.</a:t>
            </a:r>
          </a:p>
          <a:p>
            <a:pPr lvl="1">
              <a:buClr>
                <a:srgbClr val="000000"/>
              </a:buClr>
              <a:defRPr/>
            </a:pPr>
            <a:endParaRPr lang="en-US" sz="2000" kern="0" dirty="0">
              <a:solidFill>
                <a:srgbClr val="000000"/>
              </a:solidFill>
            </a:endParaRPr>
          </a:p>
          <a:p>
            <a:pPr marL="488950" lvl="1" indent="0">
              <a:buClr>
                <a:srgbClr val="000000"/>
              </a:buClr>
              <a:buNone/>
              <a:defRPr/>
            </a:pPr>
            <a:endParaRPr kumimoji="0" lang="en-HK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BFB6AB-DC26-6244-9331-589DE7E75C29}"/>
              </a:ext>
            </a:extLst>
          </p:cNvPr>
          <p:cNvSpPr txBox="1">
            <a:spLocks/>
          </p:cNvSpPr>
          <p:nvPr/>
        </p:nvSpPr>
        <p:spPr>
          <a:xfrm>
            <a:off x="53000" y="1240220"/>
            <a:ext cx="6127094" cy="532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08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0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V1.7.0</a:t>
            </a:r>
          </a:p>
          <a:p>
            <a:pPr lvl="1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800" kern="0" dirty="0">
                <a:solidFill>
                  <a:srgbClr val="000000"/>
                </a:solidFill>
              </a:rPr>
              <a:t>Contributed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by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VMware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Harbor</a:t>
            </a: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600" kern="0" dirty="0">
                <a:solidFill>
                  <a:srgbClr val="000000"/>
                </a:solidFill>
              </a:rPr>
              <a:t>Online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GC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B050"/>
                </a:solidFill>
              </a:rPr>
              <a:t>–</a:t>
            </a:r>
            <a:r>
              <a:rPr lang="zh-CN" altLang="en-US" sz="1600" kern="0" dirty="0">
                <a:solidFill>
                  <a:srgbClr val="00B050"/>
                </a:solidFill>
              </a:rPr>
              <a:t> </a:t>
            </a:r>
            <a:r>
              <a:rPr lang="en-US" altLang="zh-CN" sz="1600" kern="0" dirty="0">
                <a:solidFill>
                  <a:srgbClr val="00B050"/>
                </a:solidFill>
              </a:rPr>
              <a:t>Ready</a:t>
            </a:r>
          </a:p>
          <a:p>
            <a:pPr lvl="2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Helm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repository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enhancement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Ready</a:t>
            </a:r>
          </a:p>
          <a:p>
            <a:pPr lvl="2"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US" altLang="zh-CN" sz="1600" kern="0" dirty="0">
                <a:solidFill>
                  <a:srgbClr val="000000"/>
                </a:solidFill>
              </a:rPr>
              <a:t>HA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by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Harbor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Helm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Chart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-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B050"/>
                </a:solidFill>
              </a:rPr>
              <a:t>Ready</a:t>
            </a:r>
            <a:endParaRPr lang="en-US" altLang="zh-CN" sz="1600" kern="0" dirty="0">
              <a:solidFill>
                <a:srgbClr val="FFC000"/>
              </a:solidFill>
            </a:endParaRPr>
          </a:p>
          <a:p>
            <a:pPr lvl="1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Contributed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CaiCloud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@Ca1989)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US" altLang="zh-CN" sz="1800" kern="0" dirty="0">
                <a:solidFill>
                  <a:srgbClr val="00B050"/>
                </a:solidFill>
              </a:rPr>
              <a:t>Ready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sym typeface="Arial"/>
            </a:endParaRP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600" kern="0" dirty="0">
                <a:solidFill>
                  <a:srgbClr val="000000"/>
                </a:solidFill>
              </a:rPr>
              <a:t>Retag</a:t>
            </a:r>
            <a:r>
              <a:rPr lang="zh-CN" altLang="en-US" sz="1600" kern="0" dirty="0">
                <a:solidFill>
                  <a:srgbClr val="000000"/>
                </a:solidFill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</a:rPr>
              <a:t>(</a:t>
            </a:r>
            <a:r>
              <a:rPr lang="zh-CN" altLang="en-US" sz="1600" kern="0" dirty="0">
                <a:solidFill>
                  <a:srgbClr val="000000"/>
                </a:solidFill>
              </a:rPr>
              <a:t>复制镜像</a:t>
            </a:r>
            <a:r>
              <a:rPr lang="en-US" altLang="zh-CN" sz="1600" kern="0" dirty="0">
                <a:solidFill>
                  <a:srgbClr val="000000"/>
                </a:solidFill>
              </a:rPr>
              <a:t>)</a:t>
            </a:r>
          </a:p>
          <a:p>
            <a:pPr lvl="1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lang="en-US" altLang="zh-CN" sz="1800" kern="0" dirty="0">
                <a:solidFill>
                  <a:srgbClr val="000000"/>
                </a:solidFill>
              </a:rPr>
              <a:t>Contributed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by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360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Company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0000"/>
                </a:solidFill>
              </a:rPr>
              <a:t>(@</a:t>
            </a:r>
            <a:r>
              <a:rPr lang="en-US" altLang="zh-CN" sz="1800" kern="0" dirty="0" err="1">
                <a:solidFill>
                  <a:srgbClr val="000000"/>
                </a:solidFill>
              </a:rPr>
              <a:t>kofj</a:t>
            </a:r>
            <a:r>
              <a:rPr lang="en-US" altLang="zh-CN" sz="1800" kern="0" dirty="0">
                <a:solidFill>
                  <a:srgbClr val="000000"/>
                </a:solidFill>
              </a:rPr>
              <a:t>)</a:t>
            </a:r>
            <a:r>
              <a:rPr lang="zh-CN" altLang="en-US" sz="1800" kern="0" dirty="0">
                <a:solidFill>
                  <a:srgbClr val="000000"/>
                </a:solidFill>
              </a:rPr>
              <a:t> </a:t>
            </a:r>
            <a:r>
              <a:rPr lang="en-US" altLang="zh-CN" sz="1800" kern="0" dirty="0">
                <a:solidFill>
                  <a:srgbClr val="00B050"/>
                </a:solidFill>
              </a:rPr>
              <a:t>-</a:t>
            </a:r>
            <a:r>
              <a:rPr lang="zh-CN" altLang="en-US" sz="1800" kern="0" dirty="0">
                <a:solidFill>
                  <a:srgbClr val="00B050"/>
                </a:solidFill>
              </a:rPr>
              <a:t> </a:t>
            </a:r>
            <a:r>
              <a:rPr lang="en-US" altLang="zh-CN" sz="1800" kern="0" dirty="0">
                <a:solidFill>
                  <a:srgbClr val="00B050"/>
                </a:solidFill>
              </a:rPr>
              <a:t>Ready</a:t>
            </a:r>
          </a:p>
          <a:p>
            <a:pPr lvl="2" indent="-381000">
              <a:buClr>
                <a:srgbClr val="000000"/>
              </a:buClr>
              <a:buSzPts val="2400"/>
              <a:buFont typeface="Wingdings" pitchFamily="2" charset="2"/>
              <a:buChar char="§"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build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history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7D9A93C-592D-1C4E-83B3-7F846B4EB4DD}"/>
              </a:ext>
            </a:extLst>
          </p:cNvPr>
          <p:cNvSpPr txBox="1">
            <a:spLocks/>
          </p:cNvSpPr>
          <p:nvPr/>
        </p:nvSpPr>
        <p:spPr>
          <a:xfrm>
            <a:off x="168188" y="5221824"/>
            <a:ext cx="6011906" cy="114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08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0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V1.7.0-rc1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Ongoing</a:t>
            </a:r>
          </a:p>
          <a:p>
            <a:pPr lvl="1">
              <a:buClr>
                <a:srgbClr val="000000"/>
              </a:buClr>
              <a:defRPr/>
            </a:pPr>
            <a:r>
              <a:rPr lang="en-US" altLang="zh-CN" sz="2000" kern="0" dirty="0">
                <a:solidFill>
                  <a:srgbClr val="000000"/>
                </a:solidFill>
              </a:rPr>
              <a:t>RC1</a:t>
            </a:r>
            <a:r>
              <a:rPr lang="zh-CN" altLang="en-US" sz="2000" kern="0" dirty="0">
                <a:solidFill>
                  <a:srgbClr val="000000"/>
                </a:solidFill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</a:rPr>
              <a:t>will</a:t>
            </a:r>
            <a:r>
              <a:rPr lang="zh-CN" altLang="en-US" sz="2000" kern="0" dirty="0">
                <a:solidFill>
                  <a:srgbClr val="000000"/>
                </a:solidFill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</a:rPr>
              <a:t>be</a:t>
            </a:r>
            <a:r>
              <a:rPr lang="zh-CN" altLang="en-US" sz="2000" kern="0" dirty="0">
                <a:solidFill>
                  <a:srgbClr val="000000"/>
                </a:solidFill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</a:rPr>
              <a:t>ready</a:t>
            </a:r>
            <a:r>
              <a:rPr lang="zh-CN" altLang="en-US" sz="2000" kern="0" dirty="0">
                <a:solidFill>
                  <a:srgbClr val="000000"/>
                </a:solidFill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</a:rPr>
              <a:t>in</a:t>
            </a:r>
            <a:r>
              <a:rPr lang="zh-CN" altLang="en-US" sz="2000" kern="0" dirty="0">
                <a:solidFill>
                  <a:srgbClr val="000000"/>
                </a:solidFill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</a:rPr>
              <a:t>next</a:t>
            </a:r>
            <a:r>
              <a:rPr lang="zh-CN" altLang="en-US" sz="2000" kern="0" dirty="0">
                <a:solidFill>
                  <a:srgbClr val="000000"/>
                </a:solidFill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</a:rPr>
              <a:t>week</a:t>
            </a:r>
            <a:endParaRPr lang="en-US" sz="2000" kern="0" dirty="0">
              <a:solidFill>
                <a:srgbClr val="000000"/>
              </a:solidFill>
            </a:endParaRPr>
          </a:p>
          <a:p>
            <a:pPr marL="488950" lvl="1" indent="0">
              <a:buClr>
                <a:srgbClr val="000000"/>
              </a:buClr>
              <a:buNone/>
              <a:defRPr/>
            </a:pPr>
            <a:endParaRPr kumimoji="0" lang="en-HK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31C5F51-098C-F740-B460-E4A61E885C8E}"/>
              </a:ext>
            </a:extLst>
          </p:cNvPr>
          <p:cNvSpPr txBox="1">
            <a:spLocks/>
          </p:cNvSpPr>
          <p:nvPr/>
        </p:nvSpPr>
        <p:spPr>
          <a:xfrm>
            <a:off x="6137834" y="1366345"/>
            <a:ext cx="6011906" cy="71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08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0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V1.8.0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Planning</a:t>
            </a:r>
          </a:p>
          <a:p>
            <a:pPr lvl="1">
              <a:buClr>
                <a:srgbClr val="000000"/>
              </a:buClr>
              <a:defRPr/>
            </a:pPr>
            <a:endParaRPr lang="en-US" sz="2000" kern="0" dirty="0">
              <a:solidFill>
                <a:srgbClr val="000000"/>
              </a:solidFill>
            </a:endParaRPr>
          </a:p>
          <a:p>
            <a:pPr marL="488950" lvl="1" indent="0">
              <a:buClr>
                <a:srgbClr val="000000"/>
              </a:buClr>
              <a:buNone/>
              <a:defRPr/>
            </a:pPr>
            <a:endParaRPr kumimoji="0" lang="en-HK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333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6D50-8174-3740-9532-5B748FE2E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Shanghai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30671-4BF6-4A41-A2F1-7FE881A97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196" y="1343692"/>
            <a:ext cx="11684700" cy="5394155"/>
          </a:xfrm>
        </p:spPr>
        <p:txBody>
          <a:bodyPr/>
          <a:lstStyle/>
          <a:p>
            <a:pPr marL="488950" lvl="1" indent="0">
              <a:buNone/>
            </a:pPr>
            <a:r>
              <a:rPr lang="en-US" altLang="zh-CN" sz="2000" dirty="0"/>
              <a:t>Project</a:t>
            </a:r>
            <a:r>
              <a:rPr lang="zh-CN" altLang="en-US" sz="2000" dirty="0"/>
              <a:t> </a:t>
            </a:r>
            <a:r>
              <a:rPr lang="en-US" altLang="zh-CN" sz="2000" dirty="0"/>
              <a:t>Harbor</a:t>
            </a:r>
            <a:r>
              <a:rPr lang="zh-CN" altLang="en-US" sz="2000" dirty="0"/>
              <a:t> </a:t>
            </a:r>
            <a:r>
              <a:rPr lang="en-US" altLang="zh-CN" sz="2000" dirty="0"/>
              <a:t>graduates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Incubate</a:t>
            </a:r>
            <a:r>
              <a:rPr lang="zh-CN" altLang="en-US" sz="2000" dirty="0"/>
              <a:t> </a:t>
            </a:r>
            <a:r>
              <a:rPr lang="en-US" altLang="zh-CN" sz="2000" dirty="0"/>
              <a:t>project</a:t>
            </a:r>
            <a:r>
              <a:rPr lang="zh-CN" altLang="en-US" sz="2000" dirty="0"/>
              <a:t> </a:t>
            </a:r>
            <a:r>
              <a:rPr lang="en-US" altLang="zh-CN" sz="2000" dirty="0"/>
              <a:t>!!!</a:t>
            </a:r>
          </a:p>
          <a:p>
            <a:pPr marL="488950" lvl="1" indent="0">
              <a:buNone/>
            </a:pPr>
            <a:endParaRPr lang="en-US" altLang="zh-CN" sz="2000" dirty="0"/>
          </a:p>
          <a:p>
            <a:pPr marL="488950" lvl="1" indent="0">
              <a:buNone/>
            </a:pPr>
            <a:endParaRPr lang="en-US" altLang="zh-CN" sz="2000" dirty="0"/>
          </a:p>
          <a:p>
            <a:pPr marL="6350" indent="0">
              <a:buNone/>
            </a:pPr>
            <a:endParaRPr lang="en-US" sz="1600" dirty="0"/>
          </a:p>
          <a:p>
            <a:pPr marL="488950" lvl="1" indent="0">
              <a:buNone/>
            </a:pP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15399-C0AB-3749-A4B3-2FA152376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4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A038A-DD21-834B-8A55-93ED96E7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041514" y="1883745"/>
            <a:ext cx="6472136" cy="485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847E-2E92-6B46-B762-2D037740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US" altLang="zh-CN" dirty="0"/>
              <a:t>Shanghai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968FB-81CC-D148-AC74-7F6053C78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E8A7-D3F0-4641-B9AA-F473BE1C4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E70CA-EA62-0043-8D45-7C3AF15B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264"/>
            <a:ext cx="7694579" cy="5145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6D031-4F2C-B542-A6B9-C44D2A8B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07" y="1260543"/>
            <a:ext cx="4216400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49DB9-D5CB-7845-9DB6-04B8A4D7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435" y="4079943"/>
            <a:ext cx="4216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7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146-5CF7-BF41-8E0A-27664A863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KubeCon</a:t>
            </a:r>
            <a:r>
              <a:rPr lang="zh-CN" altLang="en-US" dirty="0"/>
              <a:t> </a:t>
            </a:r>
            <a:r>
              <a:rPr lang="en-HK" dirty="0"/>
              <a:t>Seattle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024B2-60B6-2F4D-B479-A9C352CE6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339" y="1423702"/>
            <a:ext cx="11684700" cy="5434298"/>
          </a:xfrm>
        </p:spPr>
        <p:txBody>
          <a:bodyPr/>
          <a:lstStyle/>
          <a:p>
            <a:r>
              <a:rPr lang="en-US" sz="2800" dirty="0"/>
              <a:t>Tuesday, December 11 • 11:40am - 12:15pm </a:t>
            </a:r>
          </a:p>
          <a:p>
            <a:pPr lvl="1"/>
            <a:r>
              <a:rPr lang="en-US" sz="1800" dirty="0"/>
              <a:t>Harbor Introduction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James</a:t>
            </a:r>
            <a:r>
              <a:rPr lang="zh-CN" altLang="en-US" sz="1800" dirty="0"/>
              <a:t> </a:t>
            </a:r>
            <a:r>
              <a:rPr lang="en-US" altLang="zh-CN" sz="1800" dirty="0" err="1"/>
              <a:t>Zabala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Henry</a:t>
            </a:r>
            <a:r>
              <a:rPr lang="zh-CN" altLang="en-US" sz="1800" dirty="0"/>
              <a:t> </a:t>
            </a:r>
            <a:r>
              <a:rPr lang="en-US" altLang="zh-CN" sz="1800" dirty="0"/>
              <a:t>Zhang</a:t>
            </a:r>
            <a:endParaRPr lang="en-US" sz="1800" dirty="0"/>
          </a:p>
          <a:p>
            <a:pPr lvl="1"/>
            <a:r>
              <a:rPr lang="en-US" sz="1800" dirty="0">
                <a:hlinkClick r:id="rId2"/>
              </a:rPr>
              <a:t>https://kccna18.sched.com/event/GrcE/intro-harbor-james-zabala-henry-zhang-vmware?iframe=no&amp;w=100%&amp;sidebar=yes&amp;bg=no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800" dirty="0"/>
              <a:t>Thursday, December 13 • 2:35pm - 3:10pm </a:t>
            </a:r>
          </a:p>
          <a:p>
            <a:pPr lvl="1"/>
            <a:r>
              <a:rPr lang="en-US" sz="1800" dirty="0"/>
              <a:t>Fly Your Containerized Environments by Joint Work of Harbor and Dragonfly - Jia Zou, VMware &amp; Allen Sun, Alibaba</a:t>
            </a:r>
          </a:p>
          <a:p>
            <a:pPr lvl="1"/>
            <a:r>
              <a:rPr lang="en-US" sz="1800" dirty="0">
                <a:hlinkClick r:id="rId3"/>
              </a:rPr>
              <a:t>https://kccna18.sched.com/event/GrYh/fly-your-containerized-environments-by-joint-work-of-harbor-and-dragonfly-jia-zou-vmware-allen-sun-alibaba?iframe=no&amp;w=100%&amp;sidebar=yes&amp;bg=no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800" dirty="0"/>
              <a:t>Thursday, December 13 • 4:30pm - 5:05pm </a:t>
            </a:r>
          </a:p>
          <a:p>
            <a:pPr lvl="1"/>
            <a:r>
              <a:rPr lang="en-US" sz="1800" dirty="0"/>
              <a:t>Harbor deep dive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Tang</a:t>
            </a:r>
            <a:r>
              <a:rPr lang="zh-CN" altLang="en-US" sz="1800" dirty="0"/>
              <a:t> </a:t>
            </a:r>
            <a:r>
              <a:rPr lang="en-US" altLang="zh-CN" sz="1800" dirty="0"/>
              <a:t>Jiang,</a:t>
            </a:r>
            <a:r>
              <a:rPr lang="zh-CN" altLang="en-US" sz="1800" dirty="0"/>
              <a:t> </a:t>
            </a:r>
            <a:r>
              <a:rPr lang="en-US" sz="1800" dirty="0"/>
              <a:t>Jia Zou</a:t>
            </a:r>
          </a:p>
          <a:p>
            <a:pPr lvl="1"/>
            <a:r>
              <a:rPr lang="en-US" sz="1800" dirty="0">
                <a:hlinkClick r:id="rId4"/>
              </a:rPr>
              <a:t>https://kccna18.sched.com/event/Gre7/deep-dive-harbor-tan-jiang-jia-zou-vmware?iframe=no&amp;w=100%&amp;sidebar=yes&amp;bg=no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3B8C7-649E-1F44-B434-6C84B060F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619A-0853-E348-957F-E055761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DEMO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HK" dirty="0"/>
              <a:t>Tencent Cloud Native Platform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3D6A7-0BFA-5449-9CE9-68E0BF01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073635"/>
            <a:ext cx="11684700" cy="725727"/>
          </a:xfrm>
        </p:spPr>
        <p:txBody>
          <a:bodyPr/>
          <a:lstStyle/>
          <a:p>
            <a:pPr marL="6350" indent="0" algn="ctr">
              <a:buNone/>
            </a:pPr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b="1" i="1" dirty="0">
                <a:solidFill>
                  <a:srgbClr val="00B050"/>
                </a:solidFill>
              </a:rPr>
              <a:t>Ryan</a:t>
            </a:r>
            <a:r>
              <a:rPr lang="en-US" altLang="zh-CN" dirty="0"/>
              <a:t>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7C976-FFF0-2F41-ABFB-56DEEF48D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CE1CC-6EBD-AD43-B76B-09526068CC29}"/>
              </a:ext>
            </a:extLst>
          </p:cNvPr>
          <p:cNvSpPr txBox="1"/>
          <p:nvPr/>
        </p:nvSpPr>
        <p:spPr>
          <a:xfrm>
            <a:off x="340468" y="1683529"/>
            <a:ext cx="117412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Tencent Cloud Native Platform (</a:t>
            </a:r>
            <a:r>
              <a:rPr lang="en-HK" dirty="0" err="1"/>
              <a:t>TCNPlatform</a:t>
            </a:r>
            <a:r>
              <a:rPr lang="en-HK" dirty="0"/>
              <a:t>) is a management platform to coordinate multiple k8s clusters. </a:t>
            </a:r>
            <a:r>
              <a:rPr lang="en-HK" dirty="0" err="1"/>
              <a:t>TCNPlatform</a:t>
            </a:r>
            <a:r>
              <a:rPr lang="en-HK" dirty="0"/>
              <a:t> provides auto-deploy application store which is based on </a:t>
            </a:r>
            <a:r>
              <a:rPr lang="en-HK" dirty="0" err="1"/>
              <a:t>Harbor</a:t>
            </a:r>
            <a:r>
              <a:rPr lang="en-HK" dirty="0"/>
              <a:t>. Tencent is willing to contribute is part of code to </a:t>
            </a:r>
            <a:r>
              <a:rPr lang="en-HK" dirty="0" err="1"/>
              <a:t>Harbor</a:t>
            </a:r>
            <a:r>
              <a:rPr lang="en-HK" dirty="0"/>
              <a:t>. </a:t>
            </a:r>
          </a:p>
          <a:p>
            <a:endParaRPr lang="en-HK" dirty="0"/>
          </a:p>
          <a:p>
            <a:r>
              <a:rPr lang="en-HK" dirty="0"/>
              <a:t>In this session, we will show a demo about the whole </a:t>
            </a:r>
            <a:r>
              <a:rPr lang="en-HK" dirty="0" err="1"/>
              <a:t>TCNPlatform</a:t>
            </a:r>
            <a:r>
              <a:rPr lang="en-HK" dirty="0"/>
              <a:t> including the </a:t>
            </a:r>
            <a:r>
              <a:rPr lang="en-HK" dirty="0" err="1"/>
              <a:t>applicaiton</a:t>
            </a:r>
            <a:r>
              <a:rPr lang="en-HK" dirty="0"/>
              <a:t> store. Further discussion about this function is </a:t>
            </a:r>
            <a:r>
              <a:rPr lang="en-HK" dirty="0" err="1"/>
              <a:t>wellcome</a:t>
            </a:r>
            <a:r>
              <a:rPr lang="en-H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30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999-D3C7-AD48-AA22-34421B88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3108B-DB83-1D41-A6C0-E137542DD6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0B651E-073E-8D4A-AC1A-3FB139EBFA7A}"/>
              </a:ext>
            </a:extLst>
          </p:cNvPr>
          <p:cNvGrpSpPr/>
          <p:nvPr/>
        </p:nvGrpSpPr>
        <p:grpSpPr>
          <a:xfrm>
            <a:off x="4564994" y="1561662"/>
            <a:ext cx="2747579" cy="2747579"/>
            <a:chOff x="4470400" y="1803400"/>
            <a:chExt cx="3251200" cy="325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11A834-6711-6448-A848-72C51622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70400" y="1803400"/>
              <a:ext cx="3251200" cy="3251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B2C107-5E8A-8347-917B-C07604B1D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3995" y="2567809"/>
              <a:ext cx="1250074" cy="12500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E4BB68-65EC-F442-9EFD-7B201B78F5AF}"/>
              </a:ext>
            </a:extLst>
          </p:cNvPr>
          <p:cNvSpPr txBox="1"/>
          <p:nvPr/>
        </p:nvSpPr>
        <p:spPr>
          <a:xfrm>
            <a:off x="3037989" y="4632075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</a:t>
            </a:r>
            <a:r>
              <a:rPr lang="zh-CN" altLang="en-US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here?</a:t>
            </a:r>
            <a:endParaRPr lang="en-US" sz="36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1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1584-BD65-4349-B2E2-E44E9235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minutes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2CC0-DD69-8345-8949-50F60E2FD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recording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later: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https://github.com/goharbor/community/blob/master/MEETING_SCHEDULE.md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uploaded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repo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https://github.com/goharbor/community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u="sng" dirty="0">
                <a:hlinkClick r:id="rId4"/>
              </a:rPr>
              <a:t>conf-calls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16859-4C24-4247-B9E1-F0DE09670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5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t>9</a:t>
            </a:fld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685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arbor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rbor-slides-template" id="{3ECF59D3-5EED-E146-9899-4200DD95A7CA}" vid="{646EA825-6552-6248-B6C2-6B8B1B7788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467</Words>
  <Application>Microsoft Macintosh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等线</vt:lpstr>
      <vt:lpstr>宋体</vt:lpstr>
      <vt:lpstr>Arial</vt:lpstr>
      <vt:lpstr>Calibri</vt:lpstr>
      <vt:lpstr>Calibri Light</vt:lpstr>
      <vt:lpstr>Helvetica Neue</vt:lpstr>
      <vt:lpstr>Wingdings</vt:lpstr>
      <vt:lpstr>Office Theme</vt:lpstr>
      <vt:lpstr>harbor master</vt:lpstr>
      <vt:lpstr>PowerPoint Presentation</vt:lpstr>
      <vt:lpstr>Agenda</vt:lpstr>
      <vt:lpstr>Development Progress</vt:lpstr>
      <vt:lpstr>KubeCon Shanghai</vt:lpstr>
      <vt:lpstr>KubeCon Shanghai</vt:lpstr>
      <vt:lpstr>KubeCon Seattle</vt:lpstr>
      <vt:lpstr>DEMO: Tencent Cloud Native Platform </vt:lpstr>
      <vt:lpstr>Topics?</vt:lpstr>
      <vt:lpstr>Meeting minutes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Zou</dc:creator>
  <cp:lastModifiedBy>Yan Wang</cp:lastModifiedBy>
  <cp:revision>93</cp:revision>
  <dcterms:created xsi:type="dcterms:W3CDTF">2018-10-11T06:25:12Z</dcterms:created>
  <dcterms:modified xsi:type="dcterms:W3CDTF">2019-01-10T11:11:26Z</dcterms:modified>
</cp:coreProperties>
</file>